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319" r:id="rId3"/>
    <p:sldId id="311" r:id="rId4"/>
    <p:sldId id="277" r:id="rId5"/>
    <p:sldId id="285" r:id="rId6"/>
    <p:sldId id="322" r:id="rId7"/>
    <p:sldId id="323" r:id="rId8"/>
    <p:sldId id="313" r:id="rId9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877C65A-8073-B228-E4F3-DB2294285B55}" name="Passe, Ulrike [ARCH]" initials="PU[" userId="S::upasse@iastate.edu::e1c22edd-fbe9-4b8d-bdfb-b25b184849e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102E"/>
    <a:srgbClr val="F2BF49"/>
    <a:srgbClr val="F1BE48"/>
    <a:srgbClr val="ACA39A"/>
    <a:srgbClr val="6E6259"/>
    <a:srgbClr val="010000"/>
    <a:srgbClr val="7A6E67"/>
    <a:srgbClr val="ADA07A"/>
    <a:srgbClr val="CE11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45" autoAdjust="0"/>
    <p:restoredTop sz="88391" autoAdjust="0"/>
  </p:normalViewPr>
  <p:slideViewPr>
    <p:cSldViewPr>
      <p:cViewPr varScale="1">
        <p:scale>
          <a:sx n="125" d="100"/>
          <a:sy n="125" d="100"/>
        </p:scale>
        <p:origin x="1212" y="102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5A0C9-E830-1241-BEA3-6925DA004ECF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84522-76EF-EF4D-8870-07F3436BA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024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45082-6AF3-024B-A14D-C5AD8123919E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6D18E-8B09-B24B-9169-4FC527B8D8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92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https://nature.berkeley.edu/classes/es196/projects/2013final/ArifM_2013.pdf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6D18E-8B09-B24B-9169-4FC527B8D84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33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6D18E-8B09-B24B-9169-4FC527B8D84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56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Workflow of research, using GIS data to determine the feasible area for rooftop PV panels 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installation. Source: Author</a:t>
            </a:r>
            <a:r>
              <a:rPr lang="en-US" dirty="0">
                <a:effectLst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Could you try not to overlap the last bottom right boundary with the arrow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6D18E-8B09-B24B-9169-4FC527B8D84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23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C810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1885950"/>
            <a:ext cx="6629400" cy="800100"/>
          </a:xfrm>
        </p:spPr>
        <p:txBody>
          <a:bodyPr anchor="b"/>
          <a:lstStyle>
            <a:lvl1pPr>
              <a:defRPr>
                <a:solidFill>
                  <a:srgbClr val="F1BE4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686050"/>
            <a:ext cx="6248400" cy="1314450"/>
          </a:xfrm>
        </p:spPr>
        <p:txBody>
          <a:bodyPr/>
          <a:lstStyle>
            <a:lvl1pPr marL="0" indent="0">
              <a:buFont typeface="Times" charset="0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12725" y="2616994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2862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11" descr="ISU LEFT white.eps"/>
          <p:cNvPicPr>
            <a:picLocks noChangeAspect="1"/>
          </p:cNvPicPr>
          <p:nvPr userDrawn="1"/>
        </p:nvPicPr>
        <p:blipFill>
          <a:blip r:embed="rId2"/>
          <a:srcRect b="38235"/>
          <a:stretch>
            <a:fillRect/>
          </a:stretch>
        </p:blipFill>
        <p:spPr bwMode="auto">
          <a:xfrm>
            <a:off x="533400" y="622697"/>
            <a:ext cx="3562350" cy="29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971550"/>
            <a:ext cx="3657600" cy="342900"/>
          </a:xfrm>
        </p:spPr>
        <p:txBody>
          <a:bodyPr/>
          <a:lstStyle>
            <a:lvl1pPr marL="0" indent="0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 dirty="0"/>
              <a:t>Unit Name Goes Here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2862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4743450"/>
            <a:ext cx="2438400" cy="28575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14300"/>
            <a:ext cx="2000250" cy="3771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"/>
            <a:ext cx="5848350" cy="3771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2862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4743450"/>
            <a:ext cx="2438400" cy="28575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965F3A7-85AC-44C8-B635-FB6D51A7AF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C9C7D6B-056B-4077-A185-8CC5452A1D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6F617DF-E20C-4AA3-8D4F-D947325BC9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0F565-2217-4BD0-82DB-76108797D7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801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8102E"/>
              </a:buClr>
              <a:defRPr/>
            </a:lvl1pPr>
            <a:lvl2pPr>
              <a:buClr>
                <a:srgbClr val="C8102E"/>
              </a:buClr>
              <a:defRPr/>
            </a:lvl2pPr>
            <a:lvl3pPr>
              <a:buClr>
                <a:srgbClr val="C8102E"/>
              </a:buClr>
              <a:defRPr/>
            </a:lvl3pPr>
            <a:lvl4pPr>
              <a:buClr>
                <a:srgbClr val="C8102E"/>
              </a:buClr>
              <a:defRPr/>
            </a:lvl4pPr>
            <a:lvl5pPr>
              <a:buClr>
                <a:srgbClr val="C8102E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2862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4743450"/>
            <a:ext cx="2438400" cy="28575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2862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4743450"/>
            <a:ext cx="2438400" cy="28575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800100"/>
            <a:ext cx="37338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800100"/>
            <a:ext cx="37338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2862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4743450"/>
            <a:ext cx="2438400" cy="28575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42862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324600" y="4743450"/>
            <a:ext cx="2438400" cy="28575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2862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4743450"/>
            <a:ext cx="2438400" cy="28575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2862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4743450"/>
            <a:ext cx="2438400" cy="28575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2862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4743450"/>
            <a:ext cx="2438400" cy="28575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2862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4743450"/>
            <a:ext cx="2438400" cy="28575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4572000"/>
            <a:ext cx="9144000" cy="571500"/>
          </a:xfrm>
          <a:prstGeom prst="rect">
            <a:avLst/>
          </a:prstGeom>
          <a:solidFill>
            <a:srgbClr val="C810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800100"/>
            <a:ext cx="76200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2616994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2862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ISU LEFT white.eps"/>
          <p:cNvPicPr>
            <a:picLocks noChangeAspect="1"/>
          </p:cNvPicPr>
          <p:nvPr userDrawn="1"/>
        </p:nvPicPr>
        <p:blipFill>
          <a:blip r:embed="rId14"/>
          <a:srcRect b="38235"/>
          <a:stretch>
            <a:fillRect/>
          </a:stretch>
        </p:blipFill>
        <p:spPr bwMode="auto">
          <a:xfrm>
            <a:off x="533400" y="4774446"/>
            <a:ext cx="2396490" cy="197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15000" y="4736325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i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algn="r"/>
            <a:r>
              <a:rPr lang="en-US" dirty="0"/>
              <a:t>Unit Name Goes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500">
          <a:solidFill>
            <a:srgbClr val="C8102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Geneva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Geneva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Geneva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Geneva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722" y="2481629"/>
            <a:ext cx="8960556" cy="10668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Promoting rooftop photovoltaic panels </a:t>
            </a: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b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low carbon and resilient neighborhoods using a consumer-friendly interactive GIS-based map </a:t>
            </a:r>
            <a:br>
              <a:rPr lang="en-US" sz="1600" b="1" kern="1200" dirty="0">
                <a:solidFill>
                  <a:srgbClr val="333333"/>
                </a:solidFill>
                <a:latin typeface="Nimbus Sans"/>
              </a:rPr>
            </a:b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257550"/>
            <a:ext cx="6858000" cy="1314450"/>
          </a:xfrm>
        </p:spPr>
        <p:txBody>
          <a:bodyPr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rgbClr val="333333"/>
                </a:solidFill>
                <a:latin typeface="Nimbus Sans"/>
              </a:rPr>
              <a:t>Sedigheh Ghiasi 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rgbClr val="333333"/>
                </a:solidFill>
                <a:latin typeface="Nimbus Sans"/>
              </a:rPr>
              <a:t>College of Design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rgbClr val="333333"/>
                </a:solidFill>
                <a:latin typeface="Nimbus Sans"/>
              </a:rPr>
              <a:t>Advisor: Prof. Ulrike Passe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333333"/>
                </a:solidFill>
                <a:latin typeface="Nimbus Sans"/>
              </a:rPr>
              <a:t>Committee: Dr. Yuyu Zhou – Prof. Rob Whitehead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800" b="1" kern="1200" dirty="0">
              <a:solidFill>
                <a:srgbClr val="333333"/>
              </a:solidFill>
              <a:latin typeface="Nimbus Sans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b="1" kern="1200" dirty="0">
              <a:solidFill>
                <a:srgbClr val="333333"/>
              </a:solidFill>
              <a:latin typeface="Nimbus Sans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600" b="1" kern="1200" dirty="0">
              <a:solidFill>
                <a:srgbClr val="333333"/>
              </a:solidFill>
              <a:latin typeface="Nimbus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0" dirty="0"/>
              <a:t>College of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354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CF81A50-9609-4104-9A87-AFEBA20D92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8" r="-1411"/>
          <a:stretch/>
        </p:blipFill>
        <p:spPr>
          <a:xfrm>
            <a:off x="69877" y="133350"/>
            <a:ext cx="9220200" cy="4560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E0911C-D64A-4C01-8F05-4C9EBF7D87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53400" y="4693444"/>
            <a:ext cx="2438400" cy="285750"/>
          </a:xfrm>
        </p:spPr>
        <p:txBody>
          <a:bodyPr/>
          <a:lstStyle/>
          <a:p>
            <a:r>
              <a:rPr lang="en-US" dirty="0"/>
              <a:t>Background</a:t>
            </a:r>
          </a:p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19A5458-06DC-4C7A-BCD6-611DC2C38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21" y="394511"/>
            <a:ext cx="3505199" cy="871538"/>
          </a:xfrm>
        </p:spPr>
        <p:txBody>
          <a:bodyPr/>
          <a:lstStyle/>
          <a:p>
            <a:pPr algn="ctr"/>
            <a:r>
              <a:rPr lang="en-US" sz="1050" b="0" i="0" dirty="0">
                <a:solidFill>
                  <a:srgbClr val="202124"/>
                </a:solidFill>
                <a:effectLst/>
                <a:latin typeface="+mn-lt"/>
              </a:rPr>
              <a:t> </a:t>
            </a:r>
            <a:r>
              <a:rPr lang="en-US" sz="1100" b="0" i="0" dirty="0">
                <a:solidFill>
                  <a:srgbClr val="202124"/>
                </a:solidFill>
                <a:effectLst/>
                <a:latin typeface="+mn-lt"/>
              </a:rPr>
              <a:t>A </a:t>
            </a:r>
            <a:r>
              <a:rPr lang="en-US" sz="1100" b="1" i="0" dirty="0">
                <a:solidFill>
                  <a:srgbClr val="C00000"/>
                </a:solidFill>
                <a:effectLst/>
                <a:latin typeface="+mn-lt"/>
              </a:rPr>
              <a:t>residential solar panel system </a:t>
            </a:r>
            <a:r>
              <a:rPr lang="en-US" sz="1100" b="0" i="0" dirty="0">
                <a:solidFill>
                  <a:srgbClr val="202124"/>
                </a:solidFill>
                <a:effectLst/>
                <a:latin typeface="+mn-lt"/>
              </a:rPr>
              <a:t>has the capability of providing for the electricity needs of an entire home with about </a:t>
            </a:r>
            <a:r>
              <a:rPr lang="en-US" sz="1100" b="1" i="0" dirty="0">
                <a:solidFill>
                  <a:srgbClr val="C00000"/>
                </a:solidFill>
                <a:effectLst/>
                <a:latin typeface="+mn-lt"/>
              </a:rPr>
              <a:t>80%</a:t>
            </a:r>
            <a:r>
              <a:rPr lang="en-US" sz="1100" b="0" i="0" dirty="0">
                <a:solidFill>
                  <a:srgbClr val="202124"/>
                </a:solidFill>
                <a:effectLst/>
                <a:latin typeface="+mn-lt"/>
              </a:rPr>
              <a:t> lower carbon emissions than fossil fuels.</a:t>
            </a:r>
            <a:endParaRPr lang="en-US" sz="2400" b="1" kern="1200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577F505-697A-4521-9736-08DB55A83FFC}"/>
              </a:ext>
            </a:extLst>
          </p:cNvPr>
          <p:cNvSpPr txBox="1">
            <a:spLocks/>
          </p:cNvSpPr>
          <p:nvPr/>
        </p:nvSpPr>
        <p:spPr>
          <a:xfrm>
            <a:off x="3585936" y="426134"/>
            <a:ext cx="5869135" cy="61724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  <a:defRPr/>
            </a:pPr>
            <a:endParaRPr lang="en-US" sz="1200" kern="0" dirty="0"/>
          </a:p>
          <a:p>
            <a:pPr marL="0" indent="0" algn="ctr">
              <a:buNone/>
              <a:defRPr/>
            </a:pPr>
            <a:r>
              <a:rPr lang="en-US" sz="1200" dirty="0">
                <a:solidFill>
                  <a:srgbClr val="202124"/>
                </a:solidFill>
                <a:ea typeface="+mj-ea"/>
                <a:cs typeface="+mj-cs"/>
              </a:rPr>
              <a:t>How can we encourage non-expert users </a:t>
            </a:r>
          </a:p>
          <a:p>
            <a:pPr marL="0" indent="0" algn="ctr">
              <a:buNone/>
              <a:defRPr/>
            </a:pPr>
            <a:r>
              <a:rPr lang="en-US" sz="1200" dirty="0">
                <a:solidFill>
                  <a:srgbClr val="202124"/>
                </a:solidFill>
                <a:ea typeface="+mj-ea"/>
                <a:cs typeface="+mj-cs"/>
              </a:rPr>
              <a:t>to install PV panels?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8754AF-381D-4B67-B6E7-57258C37FE46}"/>
              </a:ext>
            </a:extLst>
          </p:cNvPr>
          <p:cNvSpPr txBox="1"/>
          <p:nvPr/>
        </p:nvSpPr>
        <p:spPr>
          <a:xfrm>
            <a:off x="4719165" y="1341299"/>
            <a:ext cx="3276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0" dirty="0">
                <a:solidFill>
                  <a:srgbClr val="C8102E"/>
                </a:solidFill>
                <a:latin typeface="+mn-lt"/>
              </a:rPr>
              <a:t>Customer's Hesitation with Solar Panel Installations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014AF4-EFFD-48CA-B7A5-3CBF52497F1E}"/>
              </a:ext>
            </a:extLst>
          </p:cNvPr>
          <p:cNvSpPr txBox="1"/>
          <p:nvPr/>
        </p:nvSpPr>
        <p:spPr>
          <a:xfrm>
            <a:off x="-28381" y="1461153"/>
            <a:ext cx="3733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02124"/>
                </a:solidFill>
                <a:latin typeface="+mn-lt"/>
                <a:ea typeface="+mj-ea"/>
                <a:cs typeface="+mj-cs"/>
              </a:rPr>
              <a:t>Low carbon footprint</a:t>
            </a:r>
            <a:r>
              <a:rPr lang="en-US" sz="1200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 vs </a:t>
            </a:r>
            <a:r>
              <a:rPr lang="en-US" sz="1200" dirty="0">
                <a:solidFill>
                  <a:srgbClr val="202124"/>
                </a:solidFill>
                <a:latin typeface="+mn-lt"/>
                <a:ea typeface="+mj-ea"/>
                <a:cs typeface="+mj-cs"/>
              </a:rPr>
              <a:t>carbon debt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C0D299-ABBD-4A98-8FAF-B90A737D0621}"/>
              </a:ext>
            </a:extLst>
          </p:cNvPr>
          <p:cNvSpPr/>
          <p:nvPr/>
        </p:nvSpPr>
        <p:spPr bwMode="auto">
          <a:xfrm>
            <a:off x="152400" y="540798"/>
            <a:ext cx="3657600" cy="567862"/>
          </a:xfrm>
          <a:prstGeom prst="rect">
            <a:avLst/>
          </a:prstGeom>
          <a:noFill/>
          <a:ln w="9525" cap="flat" cmpd="sng" algn="ctr">
            <a:solidFill>
              <a:srgbClr val="C8102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83743E9-767B-459E-9A1E-B9EAB95BE6BB}"/>
              </a:ext>
            </a:extLst>
          </p:cNvPr>
          <p:cNvCxnSpPr>
            <a:cxnSpLocks/>
          </p:cNvCxnSpPr>
          <p:nvPr/>
        </p:nvCxnSpPr>
        <p:spPr bwMode="auto">
          <a:xfrm>
            <a:off x="1981200" y="1123950"/>
            <a:ext cx="0" cy="20656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C8102E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1A0C0B9E-290C-4AB1-AC9D-0EDF8971B590}"/>
              </a:ext>
            </a:extLst>
          </p:cNvPr>
          <p:cNvSpPr/>
          <p:nvPr/>
        </p:nvSpPr>
        <p:spPr bwMode="auto">
          <a:xfrm>
            <a:off x="152400" y="1341299"/>
            <a:ext cx="3619339" cy="499295"/>
          </a:xfrm>
          <a:prstGeom prst="rect">
            <a:avLst/>
          </a:prstGeom>
          <a:noFill/>
          <a:ln w="9525" cap="flat" cmpd="sng" algn="ctr">
            <a:solidFill>
              <a:srgbClr val="C8102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A8D8371-D0E3-4B00-817C-53F5592D24B5}"/>
              </a:ext>
            </a:extLst>
          </p:cNvPr>
          <p:cNvCxnSpPr>
            <a:cxnSpLocks/>
          </p:cNvCxnSpPr>
          <p:nvPr/>
        </p:nvCxnSpPr>
        <p:spPr bwMode="auto">
          <a:xfrm>
            <a:off x="1981200" y="1840594"/>
            <a:ext cx="0" cy="2739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8102E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EA4DE292-B95F-4DF3-8CCF-4E511898D3A0}"/>
              </a:ext>
            </a:extLst>
          </p:cNvPr>
          <p:cNvSpPr/>
          <p:nvPr/>
        </p:nvSpPr>
        <p:spPr bwMode="auto">
          <a:xfrm>
            <a:off x="200220" y="2111025"/>
            <a:ext cx="3609779" cy="536925"/>
          </a:xfrm>
          <a:prstGeom prst="rect">
            <a:avLst/>
          </a:prstGeom>
          <a:noFill/>
          <a:ln w="9525" cap="flat" cmpd="sng" algn="ctr">
            <a:solidFill>
              <a:srgbClr val="C8102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E683B683-7792-46E2-8DA5-714A81E522CF}"/>
              </a:ext>
            </a:extLst>
          </p:cNvPr>
          <p:cNvSpPr txBox="1">
            <a:spLocks/>
          </p:cNvSpPr>
          <p:nvPr/>
        </p:nvSpPr>
        <p:spPr bwMode="auto">
          <a:xfrm>
            <a:off x="583498" y="2025049"/>
            <a:ext cx="3010058" cy="69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C8102E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CE1126"/>
                </a:solidFill>
                <a:latin typeface="Univers 67 CondensedBold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CE1126"/>
                </a:solidFill>
                <a:latin typeface="Univers 67 CondensedBold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CE1126"/>
                </a:solidFill>
                <a:latin typeface="Univers 67 CondensedBold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CE1126"/>
                </a:solidFill>
                <a:latin typeface="Univers 67 CondensedBold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CE1126"/>
                </a:solidFill>
                <a:latin typeface="Univers 67 CondensedBold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CE1126"/>
                </a:solidFill>
                <a:latin typeface="Univers 67 CondensedBold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CE1126"/>
                </a:solidFill>
                <a:latin typeface="Univers 67 CondensedBold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CE1126"/>
                </a:solidFill>
                <a:latin typeface="Univers 67 CondensedBold" charset="0"/>
              </a:defRPr>
            </a:lvl9pPr>
          </a:lstStyle>
          <a:p>
            <a:pPr algn="ctr" eaLnBrk="1" hangingPunct="1"/>
            <a:r>
              <a:rPr lang="en-US" sz="1200" kern="0" dirty="0">
                <a:solidFill>
                  <a:srgbClr val="202124"/>
                </a:solidFill>
                <a:latin typeface="+mn-lt"/>
                <a:ea typeface="+mn-ea"/>
                <a:cs typeface="+mn-cs"/>
              </a:rPr>
              <a:t>Solar panels can </a:t>
            </a:r>
            <a:r>
              <a:rPr lang="en-US" sz="1200" b="1" kern="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pay off </a:t>
            </a:r>
            <a:r>
              <a:rPr lang="en-US" sz="1200" kern="0" dirty="0">
                <a:solidFill>
                  <a:srgbClr val="202124"/>
                </a:solidFill>
                <a:latin typeface="+mn-lt"/>
                <a:ea typeface="+mn-ea"/>
                <a:cs typeface="+mn-cs"/>
              </a:rPr>
              <a:t>their carbon debt </a:t>
            </a:r>
          </a:p>
          <a:p>
            <a:pPr algn="ctr" eaLnBrk="1" hangingPunct="1"/>
            <a:r>
              <a:rPr lang="en-US" sz="1200" kern="0" dirty="0">
                <a:solidFill>
                  <a:srgbClr val="202124"/>
                </a:solidFill>
                <a:latin typeface="+mn-lt"/>
                <a:ea typeface="+mn-ea"/>
                <a:cs typeface="+mn-cs"/>
              </a:rPr>
              <a:t>3 years after installation </a:t>
            </a:r>
            <a:endParaRPr lang="en-US" sz="3200" kern="1200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9AE3AB9-E504-4F43-9F96-CE2D47AB134B}"/>
              </a:ext>
            </a:extLst>
          </p:cNvPr>
          <p:cNvSpPr/>
          <p:nvPr/>
        </p:nvSpPr>
        <p:spPr bwMode="auto">
          <a:xfrm>
            <a:off x="4829607" y="540797"/>
            <a:ext cx="3247593" cy="536926"/>
          </a:xfrm>
          <a:prstGeom prst="rect">
            <a:avLst/>
          </a:prstGeom>
          <a:noFill/>
          <a:ln w="9525" cap="flat" cmpd="sng" algn="ctr">
            <a:solidFill>
              <a:srgbClr val="C8102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F665BC5F-3337-41E8-AC8F-2659DDB6F090}"/>
              </a:ext>
            </a:extLst>
          </p:cNvPr>
          <p:cNvCxnSpPr>
            <a:cxnSpLocks/>
            <a:stCxn id="30" idx="3"/>
            <a:endCxn id="32" idx="1"/>
          </p:cNvCxnSpPr>
          <p:nvPr/>
        </p:nvCxnSpPr>
        <p:spPr bwMode="auto">
          <a:xfrm flipV="1">
            <a:off x="3809999" y="809260"/>
            <a:ext cx="1019608" cy="157022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rgbClr val="C8102E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51618C50-F245-4EEF-8421-2D6C92CC3453}"/>
              </a:ext>
            </a:extLst>
          </p:cNvPr>
          <p:cNvSpPr/>
          <p:nvPr/>
        </p:nvSpPr>
        <p:spPr bwMode="auto">
          <a:xfrm>
            <a:off x="4829606" y="1303668"/>
            <a:ext cx="3247589" cy="536926"/>
          </a:xfrm>
          <a:prstGeom prst="rect">
            <a:avLst/>
          </a:prstGeom>
          <a:noFill/>
          <a:ln w="9525" cap="flat" cmpd="sng" algn="ctr">
            <a:solidFill>
              <a:srgbClr val="C8102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F4DBDAA-7A6D-4444-AE47-4DBA3ACC04B8}"/>
              </a:ext>
            </a:extLst>
          </p:cNvPr>
          <p:cNvSpPr/>
          <p:nvPr/>
        </p:nvSpPr>
        <p:spPr bwMode="auto">
          <a:xfrm>
            <a:off x="4841329" y="2085461"/>
            <a:ext cx="3224143" cy="536926"/>
          </a:xfrm>
          <a:prstGeom prst="rect">
            <a:avLst/>
          </a:prstGeom>
          <a:noFill/>
          <a:ln w="9525" cap="flat" cmpd="sng" algn="ctr">
            <a:solidFill>
              <a:srgbClr val="C8102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348B7AB-8E38-4A27-B923-319A37765B0E}"/>
              </a:ext>
            </a:extLst>
          </p:cNvPr>
          <p:cNvCxnSpPr/>
          <p:nvPr/>
        </p:nvCxnSpPr>
        <p:spPr bwMode="auto">
          <a:xfrm>
            <a:off x="6400800" y="1077723"/>
            <a:ext cx="0" cy="22594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8102E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1A978C9-884D-46F0-B0DA-828403E03DF9}"/>
              </a:ext>
            </a:extLst>
          </p:cNvPr>
          <p:cNvCxnSpPr>
            <a:cxnSpLocks/>
          </p:cNvCxnSpPr>
          <p:nvPr/>
        </p:nvCxnSpPr>
        <p:spPr bwMode="auto">
          <a:xfrm>
            <a:off x="6389077" y="1840594"/>
            <a:ext cx="11723" cy="24486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8102E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E7D4E164-AA88-4050-BB3C-1BB8D71113B8}"/>
              </a:ext>
            </a:extLst>
          </p:cNvPr>
          <p:cNvSpPr txBox="1">
            <a:spLocks/>
          </p:cNvSpPr>
          <p:nvPr/>
        </p:nvSpPr>
        <p:spPr>
          <a:xfrm>
            <a:off x="3422896" y="2153303"/>
            <a:ext cx="5869135" cy="61724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  <a:defRPr/>
            </a:pPr>
            <a:r>
              <a:rPr lang="en-US" sz="1200" kern="0" dirty="0">
                <a:solidFill>
                  <a:srgbClr val="202124"/>
                </a:solidFill>
                <a:ea typeface="+mj-ea"/>
                <a:cs typeface="+mj-cs"/>
              </a:rPr>
              <a:t>Developing an interactive GIS-based map </a:t>
            </a:r>
          </a:p>
          <a:p>
            <a:pPr marL="0" indent="0" algn="ctr">
              <a:buNone/>
              <a:defRPr/>
            </a:pPr>
            <a:r>
              <a:rPr lang="en-US" sz="1200" kern="0" dirty="0">
                <a:solidFill>
                  <a:srgbClr val="202124"/>
                </a:solidFill>
                <a:ea typeface="+mj-ea"/>
                <a:cs typeface="+mj-cs"/>
              </a:rPr>
              <a:t>for </a:t>
            </a:r>
            <a:r>
              <a:rPr lang="en-US" sz="1200" b="1" kern="0" dirty="0">
                <a:solidFill>
                  <a:srgbClr val="C00000"/>
                </a:solidFill>
                <a:ea typeface="+mj-ea"/>
                <a:cs typeface="+mj-cs"/>
              </a:rPr>
              <a:t>non-expert</a:t>
            </a:r>
            <a:r>
              <a:rPr lang="en-US" sz="1200" kern="0" dirty="0">
                <a:solidFill>
                  <a:srgbClr val="202124"/>
                </a:solidFill>
                <a:ea typeface="+mj-ea"/>
                <a:cs typeface="+mj-cs"/>
              </a:rPr>
              <a:t> users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36989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24759-4D43-4EE1-8281-E5F490BEA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45580" y="4239651"/>
            <a:ext cx="2133600" cy="273844"/>
          </a:xfrm>
        </p:spPr>
        <p:txBody>
          <a:bodyPr/>
          <a:lstStyle/>
          <a:p>
            <a:fld id="{179A9A4E-4C82-4D44-9372-C31BB381809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FA361B0-B5CD-411B-A833-AE729215E3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55080" y="4642009"/>
            <a:ext cx="2438400" cy="285750"/>
          </a:xfrm>
        </p:spPr>
        <p:txBody>
          <a:bodyPr/>
          <a:lstStyle/>
          <a:p>
            <a:r>
              <a:rPr lang="en-US" b="0" dirty="0"/>
              <a:t>Motivation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39513F-4959-4C66-AD1A-C4766D62DC04}"/>
              </a:ext>
            </a:extLst>
          </p:cNvPr>
          <p:cNvSpPr/>
          <p:nvPr/>
        </p:nvSpPr>
        <p:spPr bwMode="auto">
          <a:xfrm>
            <a:off x="685800" y="346580"/>
            <a:ext cx="3086098" cy="616744"/>
          </a:xfrm>
          <a:prstGeom prst="rect">
            <a:avLst/>
          </a:prstGeom>
          <a:noFill/>
          <a:ln w="28575" cap="flat" cmpd="sng" algn="ctr">
            <a:solidFill>
              <a:srgbClr val="C8102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         M</a:t>
            </a:r>
            <a:r>
              <a:rPr kumimoji="0" lang="en-US" sz="2400" i="0" u="none" strike="noStrike" normalizeH="0" baseline="0" dirty="0">
                <a:latin typeface="Times" charset="0"/>
              </a:rPr>
              <a:t>otivation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6A63CC-94FC-429E-803F-9CFE592E124E}"/>
              </a:ext>
            </a:extLst>
          </p:cNvPr>
          <p:cNvSpPr txBox="1"/>
          <p:nvPr/>
        </p:nvSpPr>
        <p:spPr>
          <a:xfrm>
            <a:off x="685800" y="980036"/>
            <a:ext cx="30860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latin typeface="+mn-lt"/>
                <a:ea typeface="MS Mincho" panose="02020609040205080304" pitchFamily="49" charset="-128"/>
              </a:rPr>
              <a:t>Primary :</a:t>
            </a:r>
          </a:p>
          <a:p>
            <a:pPr algn="just"/>
            <a:r>
              <a:rPr lang="en-US" sz="1400" dirty="0">
                <a:latin typeface="+mn-lt"/>
                <a:ea typeface="MS Mincho" panose="02020609040205080304" pitchFamily="49" charset="-128"/>
              </a:rPr>
              <a:t>A need for a technology that can offer guidance to </a:t>
            </a:r>
            <a:r>
              <a:rPr lang="en-US" sz="1400" b="1" dirty="0">
                <a:solidFill>
                  <a:srgbClr val="C00000"/>
                </a:solidFill>
                <a:latin typeface="+mn-lt"/>
                <a:ea typeface="MS Mincho" panose="02020609040205080304" pitchFamily="49" charset="-128"/>
              </a:rPr>
              <a:t>non-expert</a:t>
            </a:r>
            <a:r>
              <a:rPr lang="en-US" sz="1400" dirty="0">
                <a:latin typeface="+mn-lt"/>
                <a:ea typeface="MS Mincho" panose="02020609040205080304" pitchFamily="49" charset="-128"/>
              </a:rPr>
              <a:t> users to easily find the best placement of PV panels while considering shading effects.</a:t>
            </a:r>
          </a:p>
          <a:p>
            <a:pPr algn="just"/>
            <a:endParaRPr lang="en-US" sz="1200" dirty="0">
              <a:latin typeface="+mn-lt"/>
              <a:ea typeface="MS Mincho" panose="02020609040205080304" pitchFamily="49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A8C8CE-1DF8-423A-A1A9-DFB137054E52}"/>
              </a:ext>
            </a:extLst>
          </p:cNvPr>
          <p:cNvSpPr txBox="1"/>
          <p:nvPr/>
        </p:nvSpPr>
        <p:spPr>
          <a:xfrm>
            <a:off x="685800" y="2446910"/>
            <a:ext cx="308609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/>
              <a:t>secondary :</a:t>
            </a:r>
          </a:p>
          <a:p>
            <a:pPr algn="just"/>
            <a:r>
              <a:rPr lang="en-US" sz="1400" dirty="0">
                <a:latin typeface="+mn-lt"/>
                <a:ea typeface="MS Mincho" panose="02020609040205080304" pitchFamily="49" charset="-128"/>
              </a:rPr>
              <a:t>The desire of homeowners to have the ability to estimate energy saving due to the installation of PV panels</a:t>
            </a:r>
          </a:p>
          <a:p>
            <a:pPr algn="just"/>
            <a:endParaRPr lang="en-US" sz="1800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7C40C8-E8FB-4B39-965B-23F7D476BD02}"/>
              </a:ext>
            </a:extLst>
          </p:cNvPr>
          <p:cNvSpPr txBox="1"/>
          <p:nvPr/>
        </p:nvSpPr>
        <p:spPr>
          <a:xfrm>
            <a:off x="4221480" y="1158716"/>
            <a:ext cx="457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The proposed approach is </a:t>
            </a:r>
            <a:r>
              <a:rPr lang="en-US" sz="1800" b="1" dirty="0">
                <a:solidFill>
                  <a:srgbClr val="C00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user-friendly </a:t>
            </a:r>
            <a:r>
              <a:rPr lang="en-US" sz="18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and interactive.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It can </a:t>
            </a:r>
            <a:r>
              <a:rPr lang="en-US" sz="1800" b="1" dirty="0">
                <a:solidFill>
                  <a:srgbClr val="C0000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accurately </a:t>
            </a:r>
            <a:r>
              <a:rPr lang="en-US" sz="1800" dirty="0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calculate the shading effect of surrounding obstacles.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The method was tested in Capitol East, Des Moines, Iowa, USA. As the algorithm was built using Python, it can be </a:t>
            </a:r>
            <a:r>
              <a:rPr lang="en-US" sz="1800" b="1" dirty="0">
                <a:solidFill>
                  <a:srgbClr val="C00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transferred</a:t>
            </a:r>
            <a:r>
              <a:rPr lang="en-US" sz="18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to other cities. </a:t>
            </a:r>
            <a:endParaRPr lang="en-US" sz="2800" dirty="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EC331A-B547-4462-9F99-17D4A10CC5EA}"/>
              </a:ext>
            </a:extLst>
          </p:cNvPr>
          <p:cNvSpPr/>
          <p:nvPr/>
        </p:nvSpPr>
        <p:spPr bwMode="auto">
          <a:xfrm>
            <a:off x="4267200" y="358616"/>
            <a:ext cx="4419600" cy="616744"/>
          </a:xfrm>
          <a:prstGeom prst="rect">
            <a:avLst/>
          </a:prstGeom>
          <a:noFill/>
          <a:ln w="28575" cap="flat" cmpd="sng" algn="ctr">
            <a:solidFill>
              <a:srgbClr val="C8102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        What is our innovation?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666764-A183-4384-88CD-29E36435C2DB}"/>
              </a:ext>
            </a:extLst>
          </p:cNvPr>
          <p:cNvSpPr/>
          <p:nvPr/>
        </p:nvSpPr>
        <p:spPr bwMode="auto">
          <a:xfrm>
            <a:off x="685800" y="1013460"/>
            <a:ext cx="3086098" cy="3124200"/>
          </a:xfrm>
          <a:prstGeom prst="rect">
            <a:avLst/>
          </a:prstGeom>
          <a:noFill/>
          <a:ln w="12700" cap="flat" cmpd="sng" algn="ctr">
            <a:solidFill>
              <a:srgbClr val="C8102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normalizeH="0" baseline="0" dirty="0">
              <a:latin typeface="Times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3DE81F-92CC-42C6-81B1-4C9CB2D8A64B}"/>
              </a:ext>
            </a:extLst>
          </p:cNvPr>
          <p:cNvSpPr/>
          <p:nvPr/>
        </p:nvSpPr>
        <p:spPr bwMode="auto">
          <a:xfrm>
            <a:off x="4267200" y="1009650"/>
            <a:ext cx="4419600" cy="3124200"/>
          </a:xfrm>
          <a:prstGeom prst="rect">
            <a:avLst/>
          </a:prstGeom>
          <a:noFill/>
          <a:ln w="12700" cap="flat" cmpd="sng" algn="ctr">
            <a:solidFill>
              <a:srgbClr val="C8102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normalizeH="0" baseline="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83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63789D10-0899-4487-ADEA-47E3C82B2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032" y="989752"/>
            <a:ext cx="4236461" cy="281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634EA545-FC2B-4A3F-A187-841C76CB22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91" t="9567" r="26737" b="9631"/>
          <a:stretch/>
        </p:blipFill>
        <p:spPr bwMode="auto">
          <a:xfrm>
            <a:off x="98718" y="907892"/>
            <a:ext cx="2201314" cy="28953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A9A4E-4C82-4D44-9372-C31BB381809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0" dirty="0"/>
              <a:t>Introduction- Key words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88C9215-3ADA-4C95-9C6B-00BFF3B0A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C00000"/>
                </a:solidFill>
                <a:latin typeface="+mn-lt"/>
              </a:rPr>
              <a:t>Light Detection and Ranging (Lidar)</a:t>
            </a: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A55A2A-E2FD-47D3-BB2D-2D89123C07F7}"/>
              </a:ext>
            </a:extLst>
          </p:cNvPr>
          <p:cNvSpPr txBox="1"/>
          <p:nvPr/>
        </p:nvSpPr>
        <p:spPr>
          <a:xfrm>
            <a:off x="2161159" y="3525679"/>
            <a:ext cx="31569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Credit: </a:t>
            </a:r>
            <a:r>
              <a:rPr lang="en-US" sz="1000" dirty="0"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: http://revistamapping.com/2019/01/23/1620/</a:t>
            </a:r>
            <a:endParaRPr lang="en-US" sz="1000" dirty="0"/>
          </a:p>
        </p:txBody>
      </p:sp>
      <p:pic>
        <p:nvPicPr>
          <p:cNvPr id="9" name="Picture 18">
            <a:extLst>
              <a:ext uri="{FF2B5EF4-FFF2-40B4-BE49-F238E27FC236}">
                <a16:creationId xmlns:a16="http://schemas.microsoft.com/office/drawing/2014/main" id="{C9B04420-5346-4107-B515-42A212BB9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8"/>
          <a:stretch>
            <a:fillRect/>
          </a:stretch>
        </p:blipFill>
        <p:spPr bwMode="auto">
          <a:xfrm>
            <a:off x="6248401" y="1005253"/>
            <a:ext cx="2796882" cy="342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23CCF1-E5D8-4C5B-8161-E08F0067DF9A}"/>
              </a:ext>
            </a:extLst>
          </p:cNvPr>
          <p:cNvSpPr txBox="1"/>
          <p:nvPr/>
        </p:nvSpPr>
        <p:spPr>
          <a:xfrm>
            <a:off x="479718" y="3845971"/>
            <a:ext cx="54102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kern="0" dirty="0"/>
              <a:t>Digital Surface Model (DSM):</a:t>
            </a:r>
            <a:r>
              <a:rPr lang="en-US" sz="1600" kern="0" dirty="0"/>
              <a:t>presents elevation of above-ground features such as buildings, vegetation, and trees</a:t>
            </a:r>
          </a:p>
        </p:txBody>
      </p:sp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DC65F14E-0A28-4116-92E8-1C2F4E95864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37" t="35398" r="4133" b="15670"/>
          <a:stretch/>
        </p:blipFill>
        <p:spPr bwMode="auto">
          <a:xfrm>
            <a:off x="6248401" y="162517"/>
            <a:ext cx="2889737" cy="9703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4655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Diagram&#10;&#10;Description automatically generated">
            <a:extLst>
              <a:ext uri="{FF2B5EF4-FFF2-40B4-BE49-F238E27FC236}">
                <a16:creationId xmlns:a16="http://schemas.microsoft.com/office/drawing/2014/main" id="{C47AE1F3-93DB-41A9-B153-C20F7FE126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980" b="10620"/>
          <a:stretch/>
        </p:blipFill>
        <p:spPr bwMode="auto">
          <a:xfrm>
            <a:off x="193976" y="603054"/>
            <a:ext cx="5448392" cy="36203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2" descr="Methodology icon development process sign Vector Image">
            <a:extLst>
              <a:ext uri="{FF2B5EF4-FFF2-40B4-BE49-F238E27FC236}">
                <a16:creationId xmlns:a16="http://schemas.microsoft.com/office/drawing/2014/main" id="{6E9055AA-37F9-4AED-B6A1-258189D3FE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7" t="15570" r="11502" b="14288"/>
          <a:stretch/>
        </p:blipFill>
        <p:spPr bwMode="auto">
          <a:xfrm>
            <a:off x="170530" y="188773"/>
            <a:ext cx="1074069" cy="98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10FA5D-513F-40D9-97C1-BC5372C00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A9A4E-4C82-4D44-9372-C31BB381809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84BAD-D8A3-498F-BE2E-B5726F9102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2" name="TextBox 1">
            <a:extLst>
              <a:ext uri="{FF2B5EF4-FFF2-40B4-BE49-F238E27FC236}">
                <a16:creationId xmlns:a16="http://schemas.microsoft.com/office/drawing/2014/main" id="{B16C9B0D-2160-455D-AD16-735C86857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325" y="188774"/>
            <a:ext cx="50180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 b="1" dirty="0">
                <a:solidFill>
                  <a:srgbClr val="C00000"/>
                </a:solidFill>
                <a:effectLst/>
                <a:latin typeface="+mj-lt"/>
                <a:ea typeface="MS Mincho" panose="02020609040205080304" pitchFamily="49" charset="-128"/>
              </a:rPr>
              <a:t>Workflow of research</a:t>
            </a:r>
            <a:endParaRPr lang="en-US" altLang="en-US" sz="28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B98E42-0B44-4592-AA03-44D621868D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581" y="2557194"/>
            <a:ext cx="1087240" cy="586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77AF42-7C5B-4EDD-AA6C-C3BBAEDC42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1127" y="1182818"/>
            <a:ext cx="1063623" cy="599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equal icon | Icon, Equality, More icon">
            <a:extLst>
              <a:ext uri="{FF2B5EF4-FFF2-40B4-BE49-F238E27FC236}">
                <a16:creationId xmlns:a16="http://schemas.microsoft.com/office/drawing/2014/main" id="{86EADE84-9538-4615-95EE-C2E7ACB6A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917" y="2030213"/>
            <a:ext cx="431222" cy="43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9596B8-FFDF-487F-B288-F977E56E80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34615" y="1182818"/>
            <a:ext cx="1028384" cy="643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4" descr="Minus icon - Free download on Iconfinder">
            <a:extLst>
              <a:ext uri="{FF2B5EF4-FFF2-40B4-BE49-F238E27FC236}">
                <a16:creationId xmlns:a16="http://schemas.microsoft.com/office/drawing/2014/main" id="{3C1FB726-9A38-4216-B062-AB6D4DD3D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917" y="1356649"/>
            <a:ext cx="387488" cy="3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FA8F2E0-C5C0-4FF9-94AF-8AD873A59995}"/>
              </a:ext>
            </a:extLst>
          </p:cNvPr>
          <p:cNvSpPr txBox="1"/>
          <p:nvPr/>
        </p:nvSpPr>
        <p:spPr>
          <a:xfrm>
            <a:off x="6838977" y="3359765"/>
            <a:ext cx="13202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Usable</a:t>
            </a:r>
            <a:r>
              <a:rPr lang="en-US" sz="1800" b="1" dirty="0">
                <a:latin typeface="+mj-lt"/>
                <a:ea typeface="+mj-ea"/>
                <a:cs typeface="+mj-cs"/>
              </a:rPr>
              <a:t> </a:t>
            </a:r>
            <a:r>
              <a:rPr lang="en-US" sz="1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area on each hour</a:t>
            </a:r>
          </a:p>
          <a:p>
            <a:pPr algn="ctr">
              <a:defRPr/>
            </a:pPr>
            <a:endParaRPr lang="en-US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CB3623-7557-43C7-BF29-3F3308C7DD99}"/>
              </a:ext>
            </a:extLst>
          </p:cNvPr>
          <p:cNvSpPr txBox="1"/>
          <p:nvPr/>
        </p:nvSpPr>
        <p:spPr>
          <a:xfrm>
            <a:off x="5511553" y="756942"/>
            <a:ext cx="21349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whole roof area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B915D9-E4CE-43ED-BD18-46063B5EF606}"/>
              </a:ext>
            </a:extLst>
          </p:cNvPr>
          <p:cNvSpPr txBox="1"/>
          <p:nvPr/>
        </p:nvSpPr>
        <p:spPr>
          <a:xfrm>
            <a:off x="7574020" y="714740"/>
            <a:ext cx="13994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Shaded area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3F54AD-EC3A-415E-9726-0718CC257CBE}"/>
              </a:ext>
            </a:extLst>
          </p:cNvPr>
          <p:cNvSpPr/>
          <p:nvPr/>
        </p:nvSpPr>
        <p:spPr bwMode="auto">
          <a:xfrm>
            <a:off x="1664677" y="3856380"/>
            <a:ext cx="1066800" cy="366987"/>
          </a:xfrm>
          <a:prstGeom prst="rect">
            <a:avLst/>
          </a:prstGeom>
          <a:noFill/>
          <a:ln w="38100" cap="flat" cmpd="sng" algn="ctr">
            <a:solidFill>
              <a:srgbClr val="C8102E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0E18025A-1C17-4F2F-8728-439FB85FE82B}"/>
              </a:ext>
            </a:extLst>
          </p:cNvPr>
          <p:cNvCxnSpPr>
            <a:cxnSpLocks/>
          </p:cNvCxnSpPr>
          <p:nvPr/>
        </p:nvCxnSpPr>
        <p:spPr bwMode="auto">
          <a:xfrm flipV="1">
            <a:off x="2743200" y="3257550"/>
            <a:ext cx="3810000" cy="1128987"/>
          </a:xfrm>
          <a:prstGeom prst="curvedConnector3">
            <a:avLst>
              <a:gd name="adj1" fmla="val 92462"/>
            </a:avLst>
          </a:prstGeom>
          <a:solidFill>
            <a:schemeClr val="accent1"/>
          </a:solidFill>
          <a:ln w="28575" cap="flat" cmpd="sng" algn="ctr">
            <a:solidFill>
              <a:srgbClr val="C8102E"/>
            </a:solidFill>
            <a:prstDash val="sys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34035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A0974-116F-4736-9DA5-945B71AB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2A26C5-D9B0-4BB7-A5C7-B35C9C898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0F565-2217-4BD0-82DB-76108797D71F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422D7D-223E-463E-901E-B373546BD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" y="114300"/>
            <a:ext cx="9144000" cy="454357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85CB75A-D8C8-4372-B7F4-2DE153694993}"/>
              </a:ext>
            </a:extLst>
          </p:cNvPr>
          <p:cNvSpPr/>
          <p:nvPr/>
        </p:nvSpPr>
        <p:spPr bwMode="auto">
          <a:xfrm>
            <a:off x="7467600" y="114300"/>
            <a:ext cx="1447800" cy="781050"/>
          </a:xfrm>
          <a:prstGeom prst="rect">
            <a:avLst/>
          </a:prstGeom>
          <a:noFill/>
          <a:ln w="38100" cap="flat" cmpd="sng" algn="ctr">
            <a:solidFill>
              <a:srgbClr val="C8102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84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A73E1-037B-437A-A52C-31DB18BA2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83F0AA-D5FB-4063-874D-E53C76768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0F565-2217-4BD0-82DB-76108797D71F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29CA85-FE5A-4D6E-8ECC-13FC129FF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"/>
            <a:ext cx="9144000" cy="42905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2BCB30-C507-4C08-A04F-11D6BC50EC48}"/>
              </a:ext>
            </a:extLst>
          </p:cNvPr>
          <p:cNvSpPr/>
          <p:nvPr/>
        </p:nvSpPr>
        <p:spPr bwMode="auto">
          <a:xfrm>
            <a:off x="7429500" y="78105"/>
            <a:ext cx="1600200" cy="469106"/>
          </a:xfrm>
          <a:prstGeom prst="rect">
            <a:avLst/>
          </a:prstGeom>
          <a:noFill/>
          <a:ln w="28575" cap="flat" cmpd="sng" algn="ctr">
            <a:solidFill>
              <a:srgbClr val="C8102E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826160-1191-4DB0-AF27-D988121D4569}"/>
              </a:ext>
            </a:extLst>
          </p:cNvPr>
          <p:cNvSpPr txBox="1"/>
          <p:nvPr/>
        </p:nvSpPr>
        <p:spPr>
          <a:xfrm>
            <a:off x="7010400" y="717634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+mn-lt"/>
              </a:rPr>
              <a:t>address entered by users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7ED848-FAF1-4533-AC34-EE34403DBB42}"/>
              </a:ext>
            </a:extLst>
          </p:cNvPr>
          <p:cNvSpPr/>
          <p:nvPr/>
        </p:nvSpPr>
        <p:spPr bwMode="auto">
          <a:xfrm>
            <a:off x="3276600" y="583406"/>
            <a:ext cx="1752600" cy="1607344"/>
          </a:xfrm>
          <a:prstGeom prst="rect">
            <a:avLst/>
          </a:prstGeom>
          <a:noFill/>
          <a:ln w="28575" cap="flat" cmpd="sng" algn="ctr">
            <a:solidFill>
              <a:srgbClr val="C8102E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9C4ED2-F20F-4030-8554-AAA048D11CC0}"/>
              </a:ext>
            </a:extLst>
          </p:cNvPr>
          <p:cNvSpPr txBox="1"/>
          <p:nvPr/>
        </p:nvSpPr>
        <p:spPr>
          <a:xfrm>
            <a:off x="914400" y="691983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+mn-lt"/>
              </a:rPr>
              <a:t>showing the best placement of PV panels and daily electricity production of each building</a:t>
            </a:r>
          </a:p>
        </p:txBody>
      </p:sp>
    </p:spTree>
    <p:extLst>
      <p:ext uri="{BB962C8B-B14F-4D97-AF65-F5344CB8AC3E}">
        <p14:creationId xmlns:p14="http://schemas.microsoft.com/office/powerpoint/2010/main" val="2337871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39694-1641-4323-A648-715A3D398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1710690"/>
            <a:ext cx="6477000" cy="857250"/>
          </a:xfrm>
        </p:spPr>
        <p:txBody>
          <a:bodyPr/>
          <a:lstStyle/>
          <a:p>
            <a:r>
              <a:rPr lang="en-US" dirty="0"/>
              <a:t>Thank you….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F275B4-3A34-47A5-9A4B-B8399C11A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0F565-2217-4BD0-82DB-76108797D71F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41833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PowerPoint.pot</Template>
  <TotalTime>27695</TotalTime>
  <Words>366</Words>
  <Application>Microsoft Office PowerPoint</Application>
  <PresentationFormat>On-screen Show (16:9)</PresentationFormat>
  <Paragraphs>53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Nimbus Sans</vt:lpstr>
      <vt:lpstr>Times</vt:lpstr>
      <vt:lpstr>Times New Roman</vt:lpstr>
      <vt:lpstr>Univers 65</vt:lpstr>
      <vt:lpstr>Univers 67 CondensedBold</vt:lpstr>
      <vt:lpstr>PowerPoint</vt:lpstr>
      <vt:lpstr>Promoting rooftop photovoltaic panels for low carbon and resilient neighborhoods using a consumer-friendly interactive GIS-based map   </vt:lpstr>
      <vt:lpstr> A residential solar panel system has the capability of providing for the electricity needs of an entire home with about 80% lower carbon emissions than fossil fuels.</vt:lpstr>
      <vt:lpstr>PowerPoint Presentation</vt:lpstr>
      <vt:lpstr>Light Detection and Ranging (Lidar)</vt:lpstr>
      <vt:lpstr>PowerPoint Presentation</vt:lpstr>
      <vt:lpstr>PowerPoint Presentation</vt:lpstr>
      <vt:lpstr>PowerPoint Presentation</vt:lpstr>
      <vt:lpstr>Thank you….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Jill Thomasson</dc:creator>
  <cp:lastModifiedBy>Ghiasi, Sedigheh [GE AT]</cp:lastModifiedBy>
  <cp:revision>110</cp:revision>
  <dcterms:created xsi:type="dcterms:W3CDTF">2018-04-04T18:20:04Z</dcterms:created>
  <dcterms:modified xsi:type="dcterms:W3CDTF">2022-04-11T17:31:49Z</dcterms:modified>
</cp:coreProperties>
</file>